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259" r:id="rId3"/>
    <p:sldId id="336" r:id="rId4"/>
    <p:sldId id="337" r:id="rId5"/>
    <p:sldId id="338" r:id="rId6"/>
    <p:sldId id="339" r:id="rId7"/>
    <p:sldId id="341" r:id="rId8"/>
    <p:sldId id="331" r:id="rId9"/>
    <p:sldId id="342" r:id="rId10"/>
    <p:sldId id="343" r:id="rId11"/>
    <p:sldId id="345" r:id="rId12"/>
    <p:sldId id="346" r:id="rId13"/>
    <p:sldId id="347" r:id="rId14"/>
    <p:sldId id="365" r:id="rId15"/>
    <p:sldId id="366" r:id="rId16"/>
    <p:sldId id="349" r:id="rId17"/>
    <p:sldId id="367" r:id="rId18"/>
    <p:sldId id="353" r:id="rId19"/>
    <p:sldId id="332" r:id="rId20"/>
    <p:sldId id="368" r:id="rId21"/>
    <p:sldId id="369" r:id="rId22"/>
    <p:sldId id="370" r:id="rId23"/>
    <p:sldId id="3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045"/>
    <a:srgbClr val="DA2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842" autoAdjust="0"/>
  </p:normalViewPr>
  <p:slideViewPr>
    <p:cSldViewPr snapToGrid="0">
      <p:cViewPr>
        <p:scale>
          <a:sx n="125" d="100"/>
          <a:sy n="125" d="100"/>
        </p:scale>
        <p:origin x="-1240" y="-20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641C3-4875-4A13-A668-62574FEF20A8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CFA2E-66B2-4403-9B57-E252F8A9DF9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04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str2double()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7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8112-0B49-1AAB-BDE8-5F930E9A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36CB4-4F6B-9F03-B918-13E9FFA82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7BE30-E85C-C71F-57A7-119F50365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35E73-ECBC-7F63-F059-6DF9A5CF8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4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F2AB-E261-5F08-8716-53168F58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E0AC-6456-E1C7-3B1B-9424CF046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07750-80AA-B0D5-5C86-4C9C73917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908F6-CC3D-260D-C90B-F619A9BEA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364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47D85-2422-6A8F-B8E3-BE99F071C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B481C-050C-F7AB-8B73-9A488C20A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15A3F-9D97-E82B-C3FC-5F30F372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05D0-E1D6-02DE-6745-6E21C62B5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762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3A1D-67BB-0A9C-79E2-C0B03914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7DE57-F3CD-A8B3-8644-031419559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81E49-0B55-FF07-2F52-D2035A130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FA8F8-25D3-54B6-23E7-BFABA7454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271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0475-E11B-B85C-CA42-5CE22D23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1E6DC-3898-CD77-FBCD-CABA7769B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5E880-5185-15E9-8A0A-16F81CF7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AC459-2113-3C9B-EFB0-42D794DF2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60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CE2B2-B9CF-4395-3A87-4D70CF7E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EF125-D280-C8C4-F8FA-7113F95E9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1903B-75CA-4606-3FF3-8332FF1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F9408-322C-DBA1-E21E-86E3559FF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5439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7E89E-6862-6CB9-F411-04AEA2E9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5DC0E-F27A-06B4-D742-0B7B94007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91ECF-962B-C1B9-BEAF-2D673321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51EF5-2656-A42C-128A-E793523AE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28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898A3-0526-F6B2-E2AD-E602B0AE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CCFD7-850F-F354-C245-B9E659D71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509B1-39C8-C046-489F-BAED6F361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5D908-AF14-7394-ADA5-0B6225487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9227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95C65-6BC2-239A-FB96-E2E30FA4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B14FB-3C58-4868-71A6-E3B53130F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1BC0A-3218-6B0E-C156-BAC4C3D8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2D97F-8879-84EC-F3BD-0B76E3E44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34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86DC-F98A-365D-0EF5-42DD8CB5D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DA3F40-E729-4505-88B5-31B45D843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F96CF0-3E11-79B0-EFDC-986F7EE86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2129C-10CA-104A-42F0-4B3F5FA24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656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E3196-6E77-AB46-04FF-9251CA59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567F8-0019-F40B-5A79-5DC9AB72E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364F3-F4A7-9EFB-E38D-AD997E003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3A2C-525D-9427-C891-9E3F8A86F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6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C4A0-E0C7-F219-2869-A3B3D4B2C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7E539-7368-3DEF-E16C-972EFBC5C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AFCA9-BFEC-6E19-1725-0C4CB1FF6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E9EC-19D4-EB27-3FD0-74F0E4D6A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6800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977E5-1077-7F88-0DEE-BE473CEE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7ECB-3F31-A783-DAEC-65863D670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124F2-11B1-68CF-66C0-B903B518B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21A52-5DFB-AC19-D5DE-31AC700AE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17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C4D1-A99B-DB9C-A962-B0092CD3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CF64A-CD32-A641-4695-BA8BE0F7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8F24A-5070-DFEE-D2D9-454491F49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D9CD8-ECC9-E4BC-6462-453B168F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30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6B0C-0619-A699-E0BC-D4D99580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70DDA-697E-D806-F972-7CCFDE373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223CA-B441-A949-2525-5DBDD0553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86FAD-AC8C-10BE-F80E-3C77F61CC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220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7F07-2417-42E7-00CD-154ED210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EDF21-0222-7E91-7D17-941D1D6A4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03245-B11E-9336-89B8-435CB299B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827EB-28DA-882B-E1D5-0D62E5C92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173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DA441-0E72-BD82-1717-60DA71D4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FFCB4-348A-C689-E862-9F4ED20E5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80A239-07F6-0DEF-4074-40246B3DB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E77B2-B86C-D335-DB9A-10726A110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661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37DF-15A3-CB39-B04A-C693D19E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89BF-96C5-4817-7B41-AD0D78B64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0A08-7F1C-9022-E980-E32514EB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63AA-5F07-F7C4-39CA-F43E6909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5AEC-60CE-3882-70FA-D17F48E2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86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5375-72DC-0E88-1B82-B8B0035A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6959-A5ED-08DF-AE07-602AB9B46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E179-EAC8-C9F0-EA05-CEBFB4EF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C127-1570-12DF-42FD-8CF53E35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EBF6E-47A0-68E7-9826-57656D1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5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0163-36C3-BCE3-E5BD-7CFBCC628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97D0-C875-FC81-5EAD-7EA751AB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9F1F-302A-F623-AE12-FA87F415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1381-E86D-8B1D-03A5-C664585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F1D78-ED57-62A3-52FA-B97A583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7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8E1B-8B62-3C7F-60FA-1514BA6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7002-B431-29CF-414F-8E027FC2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9A94A-77C2-11E1-A103-DE88B30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9879-BBEA-0372-4F7D-29A078E1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3D35-E7F1-433D-EA32-79D1BA21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87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55B-829A-A82C-0F28-A886AE0B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47964-F307-1819-09C9-0E7BFC70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31C5-5D4B-A1EA-F788-1CECF5F8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47B3-C509-70A9-0CB9-9C73EFD6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4B39-20B8-0F87-A03F-C14070C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9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7D54-E8FE-D096-DC27-39DDE757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CC04-6A21-09B3-080C-B9D34C1C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DC07-C24C-AFAE-5EE5-950D51C9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82547-1967-DE32-8444-44A582E8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4783-317F-C9F0-F5D0-D35062D0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1A451-86A2-21B0-3800-197D988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78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1381-4542-48C3-938F-EBB0A2BB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9FC38-E60E-256D-1D4B-493EC7AE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9DEAB-AB18-939C-AC2A-E602E4D3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DCAA-1F82-84D1-A497-9E9F99BDD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8000C-9A74-3A94-2C78-7B229AE55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23525-A641-12B4-0D5D-A4E7DFC0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597FC-CFCC-BECA-3576-B086D552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2FF0B-B8A6-1B34-675E-488D553E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3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26F-E6D8-3E8C-7A0B-4A77B0F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C4CF-8747-092A-E5FB-65FCAA1F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FD63A-A119-1FAD-7037-98766600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3330-52F0-3DF6-70F2-1D2FB89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2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0748-834A-6342-C1DF-0F7AE7E1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ED4F2-5307-FC81-ACEE-F0ACC034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86740-DE9C-7CC2-6D7C-47B9F014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1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881-EB8A-894B-2125-B7BD2C3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1EA3-0F50-8B06-1898-799AC47D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C1554-CBFE-8171-D24A-84AAD380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047F-9C39-3DFF-9802-37FBED71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ACE17-5668-E719-B4EF-61C8368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1FA51-F068-0784-C10F-EE1BDCCD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2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E86F-6647-839A-60DD-93F0A6D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0DDD6-995E-A451-D591-B3EDBEEF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8EEED-6042-79CF-98DD-BF1BB29E8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403-808C-12C4-8375-607A1C54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6FB-D618-FDC2-EB47-C21AEB03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CC7E-BBD4-53CF-03D8-0B741E4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77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A77AE-274E-81C0-0A44-1C109C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BDC-E4AF-9756-3970-F9FC5D551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47CE-0EB1-AE33-2E57-9F5B28C5E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5D21-A6B2-4C25-AFCE-DF3B6B15B8AF}" type="datetimeFigureOut">
              <a:rPr lang="en-ID" smtClean="0"/>
              <a:t>09/09/2025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9A49-E887-009A-DC1A-27D0D4782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F6E3-133F-9100-5CC0-AB06FB2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54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1966-D61D-B171-467B-15793C3F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17" y="205021"/>
            <a:ext cx="9744649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BFA045"/>
                </a:solidFill>
                <a:latin typeface="Quicksand"/>
              </a:rPr>
              <a:t>TT25-21001 </a:t>
            </a:r>
            <a:br>
              <a:rPr lang="en-US" b="1">
                <a:solidFill>
                  <a:srgbClr val="BFA045"/>
                </a:solidFill>
                <a:latin typeface="Quicksand"/>
              </a:rPr>
            </a:br>
            <a:r>
              <a:rPr lang="en-US" sz="5300" b="1">
                <a:solidFill>
                  <a:srgbClr val="BFA045"/>
                </a:solidFill>
                <a:latin typeface="Quicksand"/>
              </a:rPr>
              <a:t>ALGORITMA DAN PEMROGRAMAN</a:t>
            </a:r>
            <a:endParaRPr lang="en-ID" b="1">
              <a:solidFill>
                <a:srgbClr val="BFA045"/>
              </a:solidFill>
              <a:latin typeface="Quicksan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2C4DE-D9C1-538A-E8A0-E2BC814F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61" y="4512843"/>
            <a:ext cx="9246990" cy="1920284"/>
          </a:xfrm>
          <a:solidFill>
            <a:srgbClr val="BFA045"/>
          </a:solidFill>
          <a:ln w="152400">
            <a:solidFill>
              <a:srgbClr val="BFA045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Quicksand"/>
              </a:rPr>
              <a:t>Pertemuan 3 – </a:t>
            </a:r>
            <a:r>
              <a:rPr lang="en-US"/>
              <a:t>Input dan Conditional Statement</a:t>
            </a:r>
          </a:p>
          <a:p>
            <a:pPr algn="l"/>
            <a:r>
              <a:rPr lang="en-US">
                <a:latin typeface="Quicksand"/>
              </a:rPr>
              <a:t>2 SKS</a:t>
            </a:r>
          </a:p>
          <a:p>
            <a:pPr algn="l"/>
            <a:endParaRPr lang="en-US">
              <a:latin typeface="Quicksand"/>
            </a:endParaRPr>
          </a:p>
          <a:p>
            <a:pPr algn="l"/>
            <a:r>
              <a:rPr lang="en-US">
                <a:latin typeface="Quicksand"/>
              </a:rPr>
              <a:t>Soraida Sabella, S.T., M.T. (WA: 0815-1911-1997)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5BFAA-B93C-B4ED-F1A8-BDE539AB3D2E}"/>
              </a:ext>
            </a:extLst>
          </p:cNvPr>
          <p:cNvSpPr txBox="1"/>
          <p:nvPr/>
        </p:nvSpPr>
        <p:spPr>
          <a:xfrm>
            <a:off x="322462" y="1761742"/>
            <a:ext cx="601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BFA045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FTI - Teknik Telekomunikasi</a:t>
            </a:r>
          </a:p>
        </p:txBody>
      </p:sp>
      <p:pic>
        <p:nvPicPr>
          <p:cNvPr id="5" name="Picture 4" descr="A yellow hexagon with a radio tower and pulse line&#10;&#10;AI-generated content may be incorrect.">
            <a:extLst>
              <a:ext uri="{FF2B5EF4-FFF2-40B4-BE49-F238E27FC236}">
                <a16:creationId xmlns:a16="http://schemas.microsoft.com/office/drawing/2014/main" id="{37AF5342-8405-E30C-7439-998765AF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6" y="4465756"/>
            <a:ext cx="2053542" cy="20504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A8708C-2F6F-FE43-C214-679FB6E68E48}"/>
              </a:ext>
            </a:extLst>
          </p:cNvPr>
          <p:cNvGrpSpPr/>
          <p:nvPr/>
        </p:nvGrpSpPr>
        <p:grpSpPr>
          <a:xfrm>
            <a:off x="10284018" y="269505"/>
            <a:ext cx="1584817" cy="1526794"/>
            <a:chOff x="10241535" y="272210"/>
            <a:chExt cx="1584817" cy="152679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FCECA9-F4F3-88E5-D179-CFB19BED032A}"/>
                </a:ext>
              </a:extLst>
            </p:cNvPr>
            <p:cNvSpPr/>
            <p:nvPr/>
          </p:nvSpPr>
          <p:spPr>
            <a:xfrm>
              <a:off x="10241535" y="272210"/>
              <a:ext cx="1584817" cy="152679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5F9075-CEEF-47E7-3F7C-C8266B62B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437" y="315375"/>
              <a:ext cx="1417214" cy="141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51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43DC4-6B6C-9B23-31E1-E87C3B15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1432BA-14D5-9D90-2C51-A37DEA5C6A0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5DD462-977F-E90A-1728-148A112E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E4CA99-5D14-5D75-AE03-A7E78907FBB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124F640-1483-C2C1-BDD9-8BAEAB619EF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865F5188-32EF-6540-D7F6-412C9C451C4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Relational Operator (Example: 3)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131AE2-9D38-258B-2941-BCF2F40AC51B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60F40213-F56C-3F5F-4DFD-35A7387CE701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C2DE8-E042-CB6B-F2A8-313BD2BF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26" y="1052997"/>
            <a:ext cx="2187957" cy="5014876"/>
          </a:xfrm>
          <a:prstGeom prst="rect">
            <a:avLst/>
          </a:prstGeom>
          <a:ln w="12700">
            <a:solidFill>
              <a:srgbClr val="BFA04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6312D-5912-A8C6-843C-D666482D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11" y="1052997"/>
            <a:ext cx="3559763" cy="2629659"/>
          </a:xfrm>
          <a:prstGeom prst="rect">
            <a:avLst/>
          </a:prstGeom>
          <a:ln w="12700">
            <a:solidFill>
              <a:srgbClr val="BFA045"/>
            </a:solidFill>
          </a:ln>
        </p:spPr>
      </p:pic>
    </p:spTree>
    <p:extLst>
      <p:ext uri="{BB962C8B-B14F-4D97-AF65-F5344CB8AC3E}">
        <p14:creationId xmlns:p14="http://schemas.microsoft.com/office/powerpoint/2010/main" val="210880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F6490-C642-941A-0B7A-C56BFC31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1A464-9FA4-2657-E4A7-9ED745062722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731FB-F70C-5624-D149-8478F347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10451F-7C5C-40C7-A585-D21EC009780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C499AF79-F475-73A2-3E84-441C1399130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B06F0C0-A635-D1BC-38D3-24EF822D5A5C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Relational Operator (Example: 4)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F0D10-C6DF-53C8-154A-EB3C145B86F1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B0F9D9E4-5CD1-4216-C898-35033CE03492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627C8-39B0-56D0-FAF2-61C6DFCC9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36" y="1278510"/>
            <a:ext cx="5747327" cy="4300980"/>
          </a:xfrm>
          <a:prstGeom prst="rect">
            <a:avLst/>
          </a:prstGeom>
          <a:ln w="38100" cap="sq">
            <a:solidFill>
              <a:srgbClr val="BFA04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4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0854A-F52E-A96B-ED2C-1F42E677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FDEDD-79E5-BA27-D53D-F3C223FE83EB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13BA8B-09E7-B3D0-106B-F0165020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59D9E8-D626-9AE3-C657-C266C3CBD43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87640D0-5AB8-CB7F-8DA6-0FCD239988F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93FAD98-5F95-DF8E-4319-1D369FFE9F3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>
              <a:buClr>
                <a:srgbClr val="13234B"/>
              </a:buClr>
              <a:defRPr/>
            </a:pPr>
            <a:r>
              <a:rPr lang="en-US" sz="3200" b="1" kern="0">
                <a:solidFill>
                  <a:schemeClr val="bg1"/>
                </a:solidFill>
              </a:rPr>
              <a:t>CONDITIONAL STATEMENT (IF ELSE)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B5EE81-19C1-D78B-18EE-E87B7D98594B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CCB9BA71-1A5B-829F-CBE2-9964DDED78A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612D1782-2D29-2752-8E65-0C84EDCCC437}"/>
              </a:ext>
            </a:extLst>
          </p:cNvPr>
          <p:cNvSpPr txBox="1">
            <a:spLocks/>
          </p:cNvSpPr>
          <p:nvPr/>
        </p:nvSpPr>
        <p:spPr>
          <a:xfrm>
            <a:off x="8723068" y="1562072"/>
            <a:ext cx="2630732" cy="3733855"/>
          </a:xfrm>
          <a:prstGeom prst="rect">
            <a:avLst/>
          </a:prstGeom>
          <a:solidFill>
            <a:srgbClr val="BFA045"/>
          </a:solidFill>
          <a:ln w="28575">
            <a:solidFill>
              <a:srgbClr val="BFA04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b="1"/>
              <a:t>IF </a:t>
            </a:r>
            <a:r>
              <a:rPr lang="en-US" sz="1800"/>
              <a:t>conditions-1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	statements-1</a:t>
            </a:r>
          </a:p>
          <a:p>
            <a:pPr algn="just">
              <a:lnSpc>
                <a:spcPct val="150000"/>
              </a:lnSpc>
            </a:pPr>
            <a:r>
              <a:rPr lang="en-US" sz="1800" b="1"/>
              <a:t>ELSEIF</a:t>
            </a:r>
            <a:r>
              <a:rPr lang="en-US" sz="1800"/>
              <a:t> conditions-2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	statements-2</a:t>
            </a:r>
          </a:p>
          <a:p>
            <a:pPr algn="just">
              <a:lnSpc>
                <a:spcPct val="150000"/>
              </a:lnSpc>
            </a:pPr>
            <a:r>
              <a:rPr lang="en-US" sz="1800" b="1"/>
              <a:t>ELSE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	statements-3</a:t>
            </a:r>
          </a:p>
          <a:p>
            <a:pPr algn="just">
              <a:lnSpc>
                <a:spcPct val="150000"/>
              </a:lnSpc>
            </a:pPr>
            <a:r>
              <a:rPr lang="en-US" sz="1800" b="1"/>
              <a:t>END</a:t>
            </a:r>
          </a:p>
        </p:txBody>
      </p:sp>
      <p:sp>
        <p:nvSpPr>
          <p:cNvPr id="8" name="Google Shape;405;p39">
            <a:extLst>
              <a:ext uri="{FF2B5EF4-FFF2-40B4-BE49-F238E27FC236}">
                <a16:creationId xmlns:a16="http://schemas.microsoft.com/office/drawing/2014/main" id="{453E13DA-EC9D-4382-EF27-3EB3630B3AAB}"/>
              </a:ext>
            </a:extLst>
          </p:cNvPr>
          <p:cNvSpPr txBox="1">
            <a:spLocks/>
          </p:cNvSpPr>
          <p:nvPr/>
        </p:nvSpPr>
        <p:spPr>
          <a:xfrm>
            <a:off x="360218" y="2598186"/>
            <a:ext cx="7818092" cy="2697741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4 Jenis Conditional Sta</a:t>
            </a:r>
            <a:r>
              <a:rPr lang="en-US" sz="1800" b="1" kern="0">
                <a:solidFill>
                  <a:schemeClr val="tx1"/>
                </a:solidFill>
              </a:rPr>
              <a:t>tement pada MATLAB 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IF tunggal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sz="1800" b="1" kern="0">
                <a:solidFill>
                  <a:schemeClr val="tx1"/>
                </a:solidFill>
              </a:rPr>
              <a:t>IF-ELSE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IF-ELSEIF-ELSE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sz="1800" b="1" kern="0">
                <a:solidFill>
                  <a:schemeClr val="tx1"/>
                </a:solidFill>
              </a:rPr>
              <a:t>Nested IF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894051F4-6A35-C972-44E7-927F4C33C6BA}"/>
              </a:ext>
            </a:extLst>
          </p:cNvPr>
          <p:cNvSpPr txBox="1">
            <a:spLocks/>
          </p:cNvSpPr>
          <p:nvPr/>
        </p:nvSpPr>
        <p:spPr>
          <a:xfrm>
            <a:off x="360218" y="1562072"/>
            <a:ext cx="7818092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Conditional statement digunakan untuk mengeksekusi kode tertentu hanya jika kondisi yang diberikan terpenuhi (true).</a:t>
            </a:r>
          </a:p>
        </p:txBody>
      </p:sp>
    </p:spTree>
    <p:extLst>
      <p:ext uri="{BB962C8B-B14F-4D97-AF65-F5344CB8AC3E}">
        <p14:creationId xmlns:p14="http://schemas.microsoft.com/office/powerpoint/2010/main" val="248503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1D042-AC9A-EFCE-FB70-6F40A2AF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AD3E5-0514-3D46-CC1D-047840FE146B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8D52B1-B241-A35D-E46E-06633DA7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45ED3-CB5C-0F9B-8FBF-F217A6CFA12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27387C23-94F0-B69C-6F6F-B293AF9D5BA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19C4871-F62D-8594-26F8-A92424B41FAC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Quicksand"/>
              </a:rPr>
              <a:t>Condition Statement (1) IF Tunggal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FD19B-E8CB-4092-273B-B888E2CCCAD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B1190A5B-DBF7-5FF6-8465-BA597D0BBA1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B8767-0103-1F98-2C17-79B6B288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94" y="1711166"/>
            <a:ext cx="5082906" cy="3435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C30AE-B10F-98E5-DF4E-426AAC51A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497" y="1711166"/>
            <a:ext cx="3796559" cy="8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9E69-C4CF-7F54-9809-D4F66F95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E94AD0-4681-37ED-3874-9A0548B31ED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E5B656-88FE-60F7-155E-5D042AF6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73366E-427B-8092-7D9D-99DF93ABD51D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FB0EC89-DFE7-5939-7875-B190AC67CC5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8E2E4CD-67C6-1D30-D8F0-4F524F0FBD4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Quicksand"/>
              </a:rPr>
              <a:t>Condition Statement (2) IF-ELSE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12F89F-6DFE-F97B-9EA5-037AC5EB841E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96671235-F6D7-2476-F6BF-3228088E9B9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6D7A1-BAA1-8FA3-3173-D4B5B86F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84" y="1151087"/>
            <a:ext cx="3884295" cy="482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55252-2809-596B-0B8E-A53DD4D8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903"/>
          <a:stretch>
            <a:fillRect/>
          </a:stretch>
        </p:blipFill>
        <p:spPr>
          <a:xfrm>
            <a:off x="6662737" y="1151087"/>
            <a:ext cx="4250232" cy="12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74582-1F6A-1721-BA7A-85897D94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801C54-0BC6-7438-7111-B7051F2EE33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987FED-06FF-A6C9-1A74-3D9BE90C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2E54CE-B145-6737-0509-CD07B6D7BB4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7DECDC9F-3844-D720-090C-39D079258F3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57A3327-9FA9-EABD-DE16-3B7876E36F4F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Quicksand"/>
              </a:rPr>
              <a:t>Condition Statement (3) IF-ELSEIF-ELSE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B1C71-5D6A-C1FE-765C-2A77CDDC8E5C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454F6E07-E185-2B28-7661-EA376DDDA00C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Google Shape;405;p39">
            <a:extLst>
              <a:ext uri="{FF2B5EF4-FFF2-40B4-BE49-F238E27FC236}">
                <a16:creationId xmlns:a16="http://schemas.microsoft.com/office/drawing/2014/main" id="{2C10AD72-672E-08BD-F838-5ADBEB071146}"/>
              </a:ext>
            </a:extLst>
          </p:cNvPr>
          <p:cNvSpPr txBox="1">
            <a:spLocks/>
          </p:cNvSpPr>
          <p:nvPr/>
        </p:nvSpPr>
        <p:spPr>
          <a:xfrm>
            <a:off x="360217" y="1158238"/>
            <a:ext cx="11471563" cy="863597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Example 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At the end of a semester, the letter grades for a course are assigned according to the  table given below. Write a matlab program to achieve such an assignment.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B82F5-59B5-99F8-D4F7-374041603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" t="1986"/>
          <a:stretch/>
        </p:blipFill>
        <p:spPr>
          <a:xfrm>
            <a:off x="3771310" y="2493314"/>
            <a:ext cx="4649376" cy="3034428"/>
          </a:xfrm>
          <a:prstGeom prst="rect">
            <a:avLst/>
          </a:prstGeom>
          <a:ln w="38100" cap="sq">
            <a:solidFill>
              <a:srgbClr val="BFA04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4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04A8F-14F2-4958-3620-9302B0EF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45E2F-EFF7-6E97-9E27-DC8DDFFAD65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10F7D1-538A-10A0-C0BE-808B14E5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BA72B3-17AB-B7C4-EEE6-3092FF777A0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404CD61A-64AB-47CC-93B7-7D5D6CF21AC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65324D5-AE3B-05EA-B183-77DFF890C6F9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Clr>
                <a:srgbClr val="13234B"/>
              </a:buClr>
              <a:defRPr/>
            </a:pPr>
            <a:endParaRPr lang="en-US" sz="3200" b="1" kern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6BA0C7-69FD-9D3F-DDDF-A41702B5C6F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16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98813723-48F7-FEC1-D88E-0075A836031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Google Shape;405;p39">
            <a:extLst>
              <a:ext uri="{FF2B5EF4-FFF2-40B4-BE49-F238E27FC236}">
                <a16:creationId xmlns:a16="http://schemas.microsoft.com/office/drawing/2014/main" id="{15CB0325-2860-D27B-402E-086F336DE70C}"/>
              </a:ext>
            </a:extLst>
          </p:cNvPr>
          <p:cNvSpPr txBox="1">
            <a:spLocks/>
          </p:cNvSpPr>
          <p:nvPr/>
        </p:nvSpPr>
        <p:spPr>
          <a:xfrm>
            <a:off x="360219" y="1594535"/>
            <a:ext cx="4684888" cy="5638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Solution of Example 2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49720-0F6B-031B-46C4-B45780EA3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285" y="1011063"/>
            <a:ext cx="3668908" cy="3941632"/>
          </a:xfrm>
          <a:prstGeom prst="rect">
            <a:avLst/>
          </a:prstGeom>
          <a:ln w="12700">
            <a:solidFill>
              <a:srgbClr val="BFA04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133C1-5101-1416-E226-87970738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285" y="5100160"/>
            <a:ext cx="3668908" cy="975991"/>
          </a:xfrm>
          <a:prstGeom prst="rect">
            <a:avLst/>
          </a:prstGeom>
          <a:ln w="12700">
            <a:solidFill>
              <a:srgbClr val="BFA04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21D4E-B9C6-5E1D-9CE6-EFBD50DF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" t="1986"/>
          <a:stretch/>
        </p:blipFill>
        <p:spPr>
          <a:xfrm>
            <a:off x="377975" y="2347816"/>
            <a:ext cx="4649376" cy="3034428"/>
          </a:xfrm>
          <a:prstGeom prst="rect">
            <a:avLst/>
          </a:prstGeom>
          <a:ln w="38100" cap="sq">
            <a:solidFill>
              <a:srgbClr val="BFA04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965C6C-B8AC-CF7D-45AD-628019D8493C}"/>
              </a:ext>
            </a:extLst>
          </p:cNvPr>
          <p:cNvSpPr/>
          <p:nvPr/>
        </p:nvSpPr>
        <p:spPr>
          <a:xfrm>
            <a:off x="5669501" y="3355762"/>
            <a:ext cx="1287634" cy="514902"/>
          </a:xfrm>
          <a:prstGeom prst="rightArrow">
            <a:avLst>
              <a:gd name="adj1" fmla="val 50000"/>
              <a:gd name="adj2" fmla="val 93104"/>
            </a:avLst>
          </a:prstGeom>
          <a:solidFill>
            <a:srgbClr val="BFA0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315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8321D-E85F-0E66-4C2D-4E7FB389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1BDF42-F2BB-42BC-F89A-BCC7602880F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901576-5871-DA43-0931-8AB7D5F1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15C3A4-1CF8-6987-33A2-F5B7B690DEA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3C28879-7D61-4C31-0310-446145243A0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E225EA3E-E171-128E-3195-DF0984EBA83E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Quicksand"/>
              </a:rPr>
              <a:t>Condition Statement (</a:t>
            </a:r>
            <a:r>
              <a:rPr lang="en-US" sz="3200" b="1" kern="0">
                <a:solidFill>
                  <a:schemeClr val="bg1"/>
                </a:solidFill>
              </a:rPr>
              <a:t>4) Nested-IF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CEA114-D02D-DB70-F8F1-8613D6F7656C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96EBA6B1-17C4-54FB-1BBC-D75E9D62E3A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4DF20-C0CD-8745-93DA-F9DC26AF5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22" y="1256031"/>
            <a:ext cx="4544377" cy="4617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887F54-F254-5089-F926-B98D63906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343" y="1256031"/>
            <a:ext cx="3913871" cy="10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971BC-7D69-C77C-E1A9-0541B518D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DDF52A-3732-9B42-BB0F-867CE7FBC62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F7BBD5-26D0-FCB6-ABA8-FCE42731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0778B2-D09B-18BD-948C-E0567E68280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2F293B5B-EE51-AD0E-D216-99D0750CA61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48B1B2F-16A2-156F-75C6-2AFFABBA94B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1 (Input Data Dasar)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F2231CFA-1FDB-ABCF-41C9-6DE4AEFB3370}"/>
              </a:ext>
            </a:extLst>
          </p:cNvPr>
          <p:cNvSpPr txBox="1">
            <a:spLocks/>
          </p:cNvSpPr>
          <p:nvPr/>
        </p:nvSpPr>
        <p:spPr>
          <a:xfrm>
            <a:off x="465775" y="1057065"/>
            <a:ext cx="11260449" cy="34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Buatlah program yang meminta user untuk memasukkan: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name (string)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age (number)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height (dalam </a:t>
            </a:r>
            <a:r>
              <a:rPr lang="en-US" sz="1800" b="1" kern="0">
                <a:solidFill>
                  <a:schemeClr val="tx1"/>
                </a:solidFill>
              </a:rPr>
              <a:t>cm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Kemudian tampilkan semua data tersebut</a:t>
            </a:r>
            <a:r>
              <a:rPr lang="en-US" sz="1800" b="1" kern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lnSpc>
                <a:spcPct val="150000"/>
              </a:lnSpc>
              <a:buClr>
                <a:srgbClr val="13234B"/>
              </a:buClr>
              <a:defRPr/>
            </a:pPr>
            <a:r>
              <a:rPr lang="en-US" sz="1800" b="1" kern="0">
                <a:solidFill>
                  <a:schemeClr val="tx1"/>
                </a:solidFill>
              </a:rPr>
              <a:t>Format: “Nama: `name`, Umur: `age` th, Tinggi: `height` cm”</a:t>
            </a:r>
          </a:p>
          <a:p>
            <a:pPr marL="457200" lvl="1" indent="0">
              <a:lnSpc>
                <a:spcPct val="150000"/>
              </a:lnSpc>
              <a:buClr>
                <a:srgbClr val="13234B"/>
              </a:buClr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Contoh: “Nama: Dina, Umur: 23 th, Tinggi: 160 cm”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7DE8DC-A79A-FC05-799D-A8AA89D1521E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5B7F2F4B-4137-1204-CCCB-BC959D1C9F7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42693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5DE3B-1177-493B-C50A-A9FF7781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E63CB6-6458-9B8D-0392-46FCCAEFF5F3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02FB2C-3758-4254-1049-F281F9FF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47B6A-2B6D-B154-5AAF-6EBF46ACA90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978A8231-0A93-6AFD-ACC9-BB99ABB3C5C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BBF9C58-D9B4-3809-01E0-3E14C869AE9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2 (Membuat Vektor dari Input)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6F17AF63-CE5B-4AE6-6F1A-84283DCD318E}"/>
              </a:ext>
            </a:extLst>
          </p:cNvPr>
          <p:cNvSpPr txBox="1">
            <a:spLocks/>
          </p:cNvSpPr>
          <p:nvPr/>
        </p:nvSpPr>
        <p:spPr>
          <a:xfrm>
            <a:off x="465774" y="1301497"/>
            <a:ext cx="112604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Minta user memasukkan 3 angka, lalu buatlah sebuah vektor baris dari ketiga angka tersebut dan tampilkan.</a:t>
            </a: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lang="sv-SE" sz="1800" b="1" kern="0">
                <a:solidFill>
                  <a:schemeClr val="tx1"/>
                </a:solidFill>
              </a:rPr>
              <a:t>values_A = [Input_1, Input_2, Input_3]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8FAD4-39DC-B917-2225-019F0BFF5C59}"/>
              </a:ext>
            </a:extLst>
          </p:cNvPr>
          <p:cNvSpPr txBox="1"/>
          <p:nvPr/>
        </p:nvSpPr>
        <p:spPr>
          <a:xfrm>
            <a:off x="465774" y="2872997"/>
            <a:ext cx="106834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Misal:</a:t>
            </a:r>
          </a:p>
          <a:p>
            <a:r>
              <a:rPr lang="da-DK"/>
              <a:t>a1 = input -&gt; Masukkan angka 1: 	-&gt; example: 6</a:t>
            </a:r>
          </a:p>
          <a:p>
            <a:r>
              <a:rPr lang="da-DK"/>
              <a:t>a2 = input -&gt; Masukkan angka 2: 	-&gt; example: 17</a:t>
            </a:r>
          </a:p>
          <a:p>
            <a:r>
              <a:rPr lang="da-DK"/>
              <a:t>a3 = input -&gt; Masukkan angka 3: 	-&gt; example: 32</a:t>
            </a:r>
          </a:p>
          <a:p>
            <a:r>
              <a:rPr lang="sv-SE" b="1" kern="0"/>
              <a:t>values_A</a:t>
            </a:r>
            <a:r>
              <a:rPr lang="da-DK"/>
              <a:t> = [a1, a2, a3];</a:t>
            </a:r>
          </a:p>
          <a:p>
            <a:endParaRPr lang="da-DK"/>
          </a:p>
          <a:p>
            <a:r>
              <a:rPr lang="da-DK"/>
              <a:t>Tampilkan values_A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81E9CD-03FD-ADD7-C4DA-9B831E26DDF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B2E7BAA9-EEED-EEC0-6075-80A86BEA0C1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5774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E53F-FF18-F71D-7C06-0720FD00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11541-1FF6-D067-284A-2C93B12719A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569879-92B3-B1F5-D34B-F3332884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1EC34A-1741-7755-E4C7-09E354441E1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9180553-CF13-8056-800D-16ED147465F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07AE65-0390-E5E5-A866-F6F1111E41B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789555F-6E75-BEA7-BCFB-6EFF7E00AD7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DECA333-DCA0-B637-36AC-5C2A0B5BB88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Pengertian INPUT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C73FDF15-614B-2895-545A-0F543B4F0478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10088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Input adalah proses memasukkan data dari pengguna ke dalam program selama runtime.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MATLAB menyediakan beberapa fungsi untuk menerima input, dengan input() sebagai fungsi utama.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E1280F-16E5-5A69-1536-ED90481F69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48"/>
          <a:stretch>
            <a:fillRect/>
          </a:stretch>
        </p:blipFill>
        <p:spPr>
          <a:xfrm>
            <a:off x="287686" y="2306863"/>
            <a:ext cx="6954982" cy="23469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69B2F9-9F17-FB37-9438-188864CDC1AD}"/>
              </a:ext>
            </a:extLst>
          </p:cNvPr>
          <p:cNvSpPr txBox="1"/>
          <p:nvPr/>
        </p:nvSpPr>
        <p:spPr>
          <a:xfrm>
            <a:off x="8620094" y="2306863"/>
            <a:ext cx="3284220" cy="369331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Program running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Meet input() function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Display prompt message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Wait for user input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User types + Enter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Parse and validate input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↓</a:t>
            </a:r>
          </a:p>
          <a:p>
            <a:pPr algn="ctr"/>
            <a:r>
              <a:rPr lang="en-ID" b="1">
                <a:solidFill>
                  <a:schemeClr val="bg1"/>
                </a:solidFill>
                <a:latin typeface="Quicksand"/>
              </a:rPr>
              <a:t>Continue 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99063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DD83D-2678-97E4-BDFB-BF9E58170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0E63A-77F0-6952-9D70-7810E5F7CD9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2D242E-EC27-1DBD-07AF-CAD9515FE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B16B8B-8F98-29E2-3408-353CAE296487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3483461-8B5F-B1F6-03E3-AA00DE46147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2425DC6-0EF0-6417-8B73-0E61CDC53885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3 (Penjumlahan Dua Vektor dari Input)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1CB3E97E-45AF-3B69-2F93-0A94A054892D}"/>
              </a:ext>
            </a:extLst>
          </p:cNvPr>
          <p:cNvSpPr txBox="1">
            <a:spLocks/>
          </p:cNvSpPr>
          <p:nvPr/>
        </p:nvSpPr>
        <p:spPr>
          <a:xfrm>
            <a:off x="465774" y="1301497"/>
            <a:ext cx="112604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Minta user memasukkan dua vektor (masing-masing 3 elemen), lalu tampilkan hasil penjumlahannya.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58C5C-8DEF-81F1-B916-2AA828333113}"/>
              </a:ext>
            </a:extLst>
          </p:cNvPr>
          <p:cNvSpPr txBox="1"/>
          <p:nvPr/>
        </p:nvSpPr>
        <p:spPr>
          <a:xfrm>
            <a:off x="465774" y="2872997"/>
            <a:ext cx="106834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Misal:</a:t>
            </a:r>
          </a:p>
          <a:p>
            <a:r>
              <a:rPr lang="da-DK"/>
              <a:t>v1 = input -&gt; </a:t>
            </a:r>
            <a:r>
              <a:rPr lang="nn-NO"/>
              <a:t>Masukkan vektor pertama [a b c]:</a:t>
            </a:r>
            <a:r>
              <a:rPr lang="da-DK"/>
              <a:t>	-&gt; example: [2 4 6]</a:t>
            </a:r>
          </a:p>
          <a:p>
            <a:r>
              <a:rPr lang="da-DK"/>
              <a:t>v2 = input -&gt; </a:t>
            </a:r>
            <a:r>
              <a:rPr lang="nn-NO"/>
              <a:t>Masukkan vektor pertama [a b c]:</a:t>
            </a:r>
            <a:r>
              <a:rPr lang="da-DK"/>
              <a:t>	-&gt; example: [9 1 -6]</a:t>
            </a:r>
          </a:p>
          <a:p>
            <a:endParaRPr lang="da-DK"/>
          </a:p>
          <a:p>
            <a:r>
              <a:rPr lang="en-US" b="1" kern="0"/>
              <a:t>v3 </a:t>
            </a:r>
            <a:r>
              <a:rPr lang="da-DK"/>
              <a:t>= penjumlahan vektor v1 dan v2</a:t>
            </a:r>
          </a:p>
          <a:p>
            <a:endParaRPr lang="da-DK"/>
          </a:p>
          <a:p>
            <a:r>
              <a:rPr lang="da-DK"/>
              <a:t>Tampilkan v3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EDCDC3-7D1C-5707-9679-22F2691F771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20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E164EAF7-61D7-3FE2-9824-1E60871D490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7884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252AF-B5A8-1B6C-FE69-C76C1B38D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76C2AD-867D-56F4-9A5F-1D6B13C0E1C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43B21-B4FE-A37F-E5BF-1C3ECEE5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227FC3-15B4-B201-21BE-386E49C8149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8638FAF-2A69-D944-F27A-389DEB07927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057E3CD-AAC5-DA59-3EFD-259482E2852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4 (Conditional Statement +/-)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30FE4-9E85-BC7B-534F-B42C923B0C2C}"/>
              </a:ext>
            </a:extLst>
          </p:cNvPr>
          <p:cNvSpPr txBox="1"/>
          <p:nvPr/>
        </p:nvSpPr>
        <p:spPr>
          <a:xfrm>
            <a:off x="571332" y="1533249"/>
            <a:ext cx="10683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kern="0">
                <a:latin typeface="Quicksand"/>
                <a:sym typeface="Quicksand"/>
              </a:rPr>
              <a:t>Minta user memasukkan sebuah angka, dan deteksi apa angka tersebut termasuk bilangan positif, negatif, atau nol.</a:t>
            </a:r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156604-30BE-114D-9C2A-FF24FA23F27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A89C1FD8-5055-AEBA-F1E5-F44D3E11218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4CCEA-8AD8-09A5-1D80-6ACEC6AF52ED}"/>
              </a:ext>
            </a:extLst>
          </p:cNvPr>
          <p:cNvSpPr txBox="1"/>
          <p:nvPr/>
        </p:nvSpPr>
        <p:spPr>
          <a:xfrm>
            <a:off x="571332" y="2526065"/>
            <a:ext cx="10683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kern="0">
                <a:latin typeface="Quicksand"/>
                <a:sym typeface="Quicksand"/>
              </a:rPr>
              <a:t>Jika positif, tampilkan: </a:t>
            </a:r>
            <a:r>
              <a:rPr lang="en-US"/>
              <a:t>You entered a positive number -&gt;</a:t>
            </a:r>
            <a:r>
              <a:rPr lang="da-DK"/>
              <a:t> `angka`</a:t>
            </a:r>
          </a:p>
          <a:p>
            <a:r>
              <a:rPr lang="sv-SE" b="1" kern="0">
                <a:latin typeface="Quicksand"/>
                <a:sym typeface="Quicksand"/>
              </a:rPr>
              <a:t>Jika negatif, tampilkan: </a:t>
            </a:r>
            <a:r>
              <a:rPr lang="en-US"/>
              <a:t>You entered a negative number -&gt;</a:t>
            </a:r>
            <a:r>
              <a:rPr lang="da-DK"/>
              <a:t> `angka`</a:t>
            </a:r>
            <a:endParaRPr lang="en-US"/>
          </a:p>
          <a:p>
            <a:r>
              <a:rPr lang="sv-SE" b="1" kern="0">
                <a:latin typeface="Quicksand"/>
                <a:sym typeface="Quicksand"/>
              </a:rPr>
              <a:t>Jika 0, tampilkan: </a:t>
            </a:r>
            <a:r>
              <a:rPr lang="en-US"/>
              <a:t>You entered 0</a:t>
            </a:r>
          </a:p>
        </p:txBody>
      </p:sp>
    </p:spTree>
    <p:extLst>
      <p:ext uri="{BB962C8B-B14F-4D97-AF65-F5344CB8AC3E}">
        <p14:creationId xmlns:p14="http://schemas.microsoft.com/office/powerpoint/2010/main" val="95622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41639-B7E6-B606-E50A-CFCCF34F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EC31B-A65E-5711-33F3-79A0C0D2479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BB7040-C6FA-B660-2F1F-FE4E0734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C490B-00E0-8AAF-E778-A9B19E5E639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E36822E4-6134-38F9-E45D-EEB9F62B9A1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0C2874F-BF04-8217-E5B1-23C09D1963F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5 (Conditional Statement +/-)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3E78B-3393-08C7-79D9-CF87913682B7}"/>
              </a:ext>
            </a:extLst>
          </p:cNvPr>
          <p:cNvSpPr txBox="1"/>
          <p:nvPr/>
        </p:nvSpPr>
        <p:spPr>
          <a:xfrm>
            <a:off x="571332" y="1533249"/>
            <a:ext cx="10683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kern="0">
                <a:latin typeface="Quicksand"/>
                <a:sym typeface="Quicksand"/>
              </a:rPr>
              <a:t>Minta user memasukkan sebuah angka, dan deteksi apa angka tersebut termasuk bilangan positif, negatif, atau nol.</a:t>
            </a:r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D7ED7B-668A-C702-8CC0-D4046A6502D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8BBB0B98-5B03-A060-1715-E0ECB9A581E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4B731-4509-DC6C-0A2F-77F4E7A6C187}"/>
              </a:ext>
            </a:extLst>
          </p:cNvPr>
          <p:cNvSpPr txBox="1"/>
          <p:nvPr/>
        </p:nvSpPr>
        <p:spPr>
          <a:xfrm>
            <a:off x="571332" y="2526065"/>
            <a:ext cx="10683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kern="0">
                <a:latin typeface="Quicksand"/>
                <a:sym typeface="Quicksand"/>
              </a:rPr>
              <a:t>Jika positif, tampilkan: </a:t>
            </a:r>
            <a:r>
              <a:rPr lang="en-US"/>
              <a:t>You entered a positive number -&gt;</a:t>
            </a:r>
            <a:r>
              <a:rPr lang="da-DK"/>
              <a:t> `angka`</a:t>
            </a:r>
          </a:p>
          <a:p>
            <a:r>
              <a:rPr lang="sv-SE" b="1" kern="0">
                <a:latin typeface="Quicksand"/>
                <a:sym typeface="Quicksand"/>
              </a:rPr>
              <a:t>Jika negatif, tampilkan: </a:t>
            </a:r>
            <a:r>
              <a:rPr lang="en-US"/>
              <a:t>You entered a negative number -&gt;</a:t>
            </a:r>
            <a:r>
              <a:rPr lang="da-DK"/>
              <a:t> `angka`</a:t>
            </a:r>
            <a:endParaRPr lang="en-US"/>
          </a:p>
          <a:p>
            <a:r>
              <a:rPr lang="sv-SE" b="1" kern="0">
                <a:latin typeface="Quicksand"/>
                <a:sym typeface="Quicksand"/>
              </a:rPr>
              <a:t>Jika 0, tampilkan: </a:t>
            </a:r>
            <a:r>
              <a:rPr lang="en-US"/>
              <a:t>You entered 0</a:t>
            </a:r>
          </a:p>
        </p:txBody>
      </p:sp>
    </p:spTree>
    <p:extLst>
      <p:ext uri="{BB962C8B-B14F-4D97-AF65-F5344CB8AC3E}">
        <p14:creationId xmlns:p14="http://schemas.microsoft.com/office/powerpoint/2010/main" val="3877959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DD343-9B65-DFC4-F3AB-861C6D3B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0EC54-9BFD-0C99-1EFD-E64D1553E8C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E82722-AF70-EB3A-8B50-F3DCB3A2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5806D2-EE1C-0653-A110-25A8E6D7A15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E455A30-3AF0-573F-E436-813662AFA32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87878558-B981-C69C-979D-A78EDBDD082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 6 (Conditional Statement Kategori Sinyal)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90485B-7A07-DCD0-D6CB-F57BE3539C6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6E3566A6-8B28-C66E-CB8D-7D24087DDD7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56072-C9CB-7C37-65D3-8E0575904A47}"/>
              </a:ext>
            </a:extLst>
          </p:cNvPr>
          <p:cNvSpPr txBox="1"/>
          <p:nvPr/>
        </p:nvSpPr>
        <p:spPr>
          <a:xfrm>
            <a:off x="571332" y="1535465"/>
            <a:ext cx="10683489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kern="0">
                <a:latin typeface="Quicksand"/>
                <a:sym typeface="Quicksand"/>
              </a:rPr>
              <a:t>Minta user memasukkan nilai dBm (decibel milliwatt), lalu tentukan kategori sinyal:</a:t>
            </a:r>
          </a:p>
          <a:p>
            <a:endParaRPr lang="sv-SE" b="1" kern="0">
              <a:latin typeface="Quicksand"/>
              <a:sym typeface="Quicksan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kern="0">
                <a:latin typeface="Quicksand"/>
                <a:sym typeface="Quicksand"/>
              </a:rPr>
              <a:t>Excellent: &gt; -60 dBm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kern="0">
                <a:latin typeface="Quicksand"/>
                <a:sym typeface="Quicksand"/>
              </a:rPr>
              <a:t>Good: -60 s/d -75 dBm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kern="0">
                <a:latin typeface="Quicksand"/>
                <a:sym typeface="Quicksand"/>
              </a:rPr>
              <a:t>Fair: -76 s/d -90 dBm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kern="0">
                <a:latin typeface="Quicksand"/>
                <a:sym typeface="Quicksand"/>
              </a:rPr>
              <a:t>Poor: &lt; -90 dBm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8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7AC6-C951-20B4-F162-07FF8D29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51117-A3E9-BB46-ECEC-5BA65D50D2C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5ABECC-E882-BA7E-14FC-5F065A52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7AD5B9-2BFD-C759-486E-EECD6C05148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B87724D-5DDF-A756-6F14-C3CFCEC48F8B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CE8A7D-6574-0C7A-CD2F-AC24C879266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71BB5F04-335C-BE30-BCBE-81E60642D64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A21D855-6633-37AF-9EA2-434C1316302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Input Command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91062EAD-8F8E-0D12-72A4-7D50D3AA5F68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10088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For input string we use the structure: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53265-2978-CBDE-7A62-B94130B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87" y="2317513"/>
            <a:ext cx="4337824" cy="367201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6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F588-E3DA-4AE5-13EC-B076D3C17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9D9CA-5D31-ED8F-0374-755985D9D06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CF114F-7CEB-B8BF-2393-E27DD96A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3BED4-DD97-6E6C-92A5-2A7AC091E46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A0C7933-6794-84C0-C869-D5E1843BA02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50166-7EBB-F4CF-7EAC-DC94EB43D5E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E78C754D-8061-D70C-D376-523B7B0585A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1892062-17EC-9743-5BA0-9061BE72AA1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Input Command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630B4FAC-531D-B102-D14F-9DB8F0E21C1B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10088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In INPUT command we can use ‘\n’ to go to the next 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A849F-97ED-4D29-103E-674CF183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02" y="2495205"/>
            <a:ext cx="6202796" cy="186758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4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DD087-71D4-E8F0-A5DB-4898B77F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8A17A-B3E2-3952-BE73-5EA56D79AED6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61C831-C4FF-93DE-67C3-16D2939D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C649D2-4EC9-4AC6-E098-5C1073752E14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5571FFC-B936-96F6-A2F9-81B654CADA3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B9C000-D82D-03D4-01DA-2DFFD1ABAC4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1385976-57DF-68C5-BCAE-51A4B360D66E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8F9F36F-F094-2F69-F667-927BBCCA68A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Display Command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B0138981-79C1-F818-1881-7DD79867EDCD}"/>
              </a:ext>
            </a:extLst>
          </p:cNvPr>
          <p:cNvSpPr txBox="1">
            <a:spLocks/>
          </p:cNvSpPr>
          <p:nvPr/>
        </p:nvSpPr>
        <p:spPr>
          <a:xfrm>
            <a:off x="287686" y="1032608"/>
            <a:ext cx="11616628" cy="16343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DISP is used to print some messages on the computer screen.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It is used 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		DISP(X)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where X is a message, vector, or a scalar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96DDE-CD6C-A07C-4087-94752E3F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11" y="3507923"/>
            <a:ext cx="3133128" cy="129078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5C7B-8B73-8141-4907-7BAB2F1F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513" y="3507923"/>
            <a:ext cx="5012868" cy="194215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58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42EE-AA86-F626-C1C1-1C14784A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7F25B1-74B4-B9F0-1ABA-B6D142E84B2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91A955-28DF-B940-8F61-7C25290F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995241-D727-2C91-74CA-83072A0AB66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01BBCE7-909D-2E99-EB2B-F5158AB388E8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62269C-5DDB-081D-D3F1-39CF496236D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E7FEF690-D461-1693-8A71-66950B35F471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/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2492340-D8F9-E952-152C-F0CF7516F0F6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Display Command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5F6E8-0FF1-25A6-2632-DC4A8794E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876" y="1233436"/>
            <a:ext cx="4976440" cy="174847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7A0EA-8660-58A6-D211-99C0852BF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77" y="3340221"/>
            <a:ext cx="8617527" cy="255549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E2318-3CCE-05C0-A7C3-6DA8B26F80E7}"/>
              </a:ext>
            </a:extLst>
          </p:cNvPr>
          <p:cNvSpPr/>
          <p:nvPr/>
        </p:nvSpPr>
        <p:spPr>
          <a:xfrm>
            <a:off x="1656080" y="3989754"/>
            <a:ext cx="4775200" cy="314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3BDAD-A3DB-2ECE-4512-41F92BF47201}"/>
              </a:ext>
            </a:extLst>
          </p:cNvPr>
          <p:cNvSpPr/>
          <p:nvPr/>
        </p:nvSpPr>
        <p:spPr>
          <a:xfrm>
            <a:off x="1656080" y="4517072"/>
            <a:ext cx="4775200" cy="314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199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7D502-5E67-2CE8-4CE3-C1ECA500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297485-935F-B84D-C509-DA2648C016B3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5BF98F-10E3-28CC-11C7-DAB373F2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CBFA66-A45D-3B51-9993-4B584AC02D18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3CA4673-941A-1A9F-5315-A5BF1BDBD06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53DF7E2-EE90-A2F1-698A-9925DE105279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CONDITIONAL STATEMENT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3E501D-8A58-B99C-FF46-92B064500F5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Google Shape;6457;p40">
            <a:extLst>
              <a:ext uri="{FF2B5EF4-FFF2-40B4-BE49-F238E27FC236}">
                <a16:creationId xmlns:a16="http://schemas.microsoft.com/office/drawing/2014/main" id="{32F569C3-F006-5202-B9FE-8A1F40238AD5}"/>
              </a:ext>
            </a:extLst>
          </p:cNvPr>
          <p:cNvSpPr txBox="1">
            <a:spLocks/>
          </p:cNvSpPr>
          <p:nvPr/>
        </p:nvSpPr>
        <p:spPr>
          <a:xfrm>
            <a:off x="789940" y="1738658"/>
            <a:ext cx="5013420" cy="36531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BFA045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800"/>
              </a:spcAft>
              <a:buNone/>
            </a:pPr>
            <a:r>
              <a:rPr lang="en-US" sz="1600" b="1"/>
              <a:t>In conditional statements, we use the </a:t>
            </a:r>
            <a:r>
              <a:rPr lang="en-US" sz="1600" b="1" u="sng"/>
              <a:t>RELATION OPERATION</a:t>
            </a:r>
            <a:r>
              <a:rPr lang="en-US" sz="1600" b="1"/>
              <a:t> given below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&lt;</a:t>
            </a:r>
            <a:r>
              <a:rPr lang="en-US" sz="1600"/>
              <a:t>	→ Smaller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&lt;=</a:t>
            </a:r>
            <a:r>
              <a:rPr lang="en-US" sz="1600"/>
              <a:t>	→ Smaller or equal to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&gt;</a:t>
            </a:r>
            <a:r>
              <a:rPr lang="en-US" sz="1600"/>
              <a:t>	→ Greater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&gt;=</a:t>
            </a:r>
            <a:r>
              <a:rPr lang="en-US" sz="1600"/>
              <a:t>	→ Greater or equal to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==</a:t>
            </a:r>
            <a:r>
              <a:rPr lang="en-US" sz="1600"/>
              <a:t>	→ Equality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~=</a:t>
            </a:r>
            <a:r>
              <a:rPr lang="en-US" sz="1600"/>
              <a:t>	→ Not Equal</a:t>
            </a: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0DEE08EA-E214-1AE5-9631-EA0037E75C4B}"/>
              </a:ext>
            </a:extLst>
          </p:cNvPr>
          <p:cNvSpPr txBox="1">
            <a:spLocks/>
          </p:cNvSpPr>
          <p:nvPr/>
        </p:nvSpPr>
        <p:spPr>
          <a:xfrm>
            <a:off x="6216358" y="1738010"/>
            <a:ext cx="5013420" cy="1937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BFA04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spcAft>
                <a:spcPts val="800"/>
              </a:spcAft>
            </a:pPr>
            <a:r>
              <a:rPr lang="en-US" sz="1600" b="1"/>
              <a:t>The logical operators are :</a:t>
            </a:r>
          </a:p>
          <a:p>
            <a:pPr algn="just">
              <a:spcAft>
                <a:spcPts val="800"/>
              </a:spcAft>
            </a:pPr>
            <a:endParaRPr lang="en-US" sz="1600" b="1"/>
          </a:p>
          <a:p>
            <a:pPr algn="just">
              <a:spcAft>
                <a:spcPts val="800"/>
              </a:spcAft>
            </a:pPr>
            <a:r>
              <a:rPr lang="en-US" sz="1600" b="1"/>
              <a:t>&amp;&amp;</a:t>
            </a:r>
            <a:r>
              <a:rPr lang="en-US" sz="1600"/>
              <a:t>	→ Logical AND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||</a:t>
            </a:r>
            <a:r>
              <a:rPr lang="en-US" sz="1600"/>
              <a:t>	→ Logical OR</a:t>
            </a:r>
          </a:p>
          <a:p>
            <a:pPr algn="just">
              <a:spcAft>
                <a:spcPts val="800"/>
              </a:spcAft>
            </a:pPr>
            <a:r>
              <a:rPr lang="en-US" sz="1600" b="1"/>
              <a:t>~</a:t>
            </a:r>
            <a:r>
              <a:rPr lang="en-US" sz="1600"/>
              <a:t>	→ Logical NOT</a:t>
            </a: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FEFD5E5D-5773-609C-9DC8-CC3B14334D9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84020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25FAF-844C-F6B9-49FC-90C32BDB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B8CA5D-3034-4271-071B-3C4BB2EAB7AE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090E48-5405-652F-A048-5C084738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2986C-1D6F-729B-7711-BBBC4135969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F869CC1D-6652-4D71-B3BD-A6BF429FA32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87D04FF-584D-9217-6595-3878A736B5C7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Relational Operator (Example: 1)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B5CD35-D387-3C56-78E7-03EF56147736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ID" sz="1200" b="1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CA033-A6F4-6A9B-1A9A-4A084B58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551" y="1356294"/>
            <a:ext cx="5986895" cy="4416561"/>
          </a:xfrm>
          <a:prstGeom prst="rect">
            <a:avLst/>
          </a:prstGeom>
          <a:ln w="38100" cap="sq">
            <a:solidFill>
              <a:srgbClr val="BFA04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405;p39">
            <a:extLst>
              <a:ext uri="{FF2B5EF4-FFF2-40B4-BE49-F238E27FC236}">
                <a16:creationId xmlns:a16="http://schemas.microsoft.com/office/drawing/2014/main" id="{6DE3522F-98D7-1BF1-999A-6E21B750D962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124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CBD6A-3EE8-7F17-C7AC-A42EA22F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6773E-8E9C-9320-805A-2F42C8E74AB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3D8377-0EAE-0FA2-1EA1-76DABB9C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B14216-C45A-1FBF-952C-275CBAC713A8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506A6B5-D366-490E-D0AA-6A554A52994A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D206576-F9DE-AFBC-2BF5-86E0C793DCD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Relational Operator (Example: 2)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D890DC-1336-517F-EEFD-166A070033E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ID" sz="1200" b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AB079-2EC0-5701-1E39-97E65795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814" y="1448306"/>
            <a:ext cx="5624369" cy="4232537"/>
          </a:xfrm>
          <a:prstGeom prst="rect">
            <a:avLst/>
          </a:prstGeom>
          <a:ln w="38100" cap="sq">
            <a:solidFill>
              <a:srgbClr val="BFA04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E2A46D3F-88D8-8955-7888-554738A291A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3 – </a:t>
            </a:r>
            <a:r>
              <a:rPr lang="id-ID">
                <a:solidFill>
                  <a:schemeClr val="bg1"/>
                </a:solidFill>
              </a:rPr>
              <a:t>Input dan Conditional Statement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797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1121</Words>
  <Application>Microsoft Office PowerPoint</Application>
  <PresentationFormat>Widescreen</PresentationFormat>
  <Paragraphs>199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Quicksand</vt:lpstr>
      <vt:lpstr>Office Theme</vt:lpstr>
      <vt:lpstr>TT25-21001  ALGORITMA DAN PEMROGRAMAN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Soraida Sabella</dc:creator>
  <cp:lastModifiedBy>Soraida Sabella</cp:lastModifiedBy>
  <cp:revision>120</cp:revision>
  <dcterms:created xsi:type="dcterms:W3CDTF">2025-06-20T02:52:08Z</dcterms:created>
  <dcterms:modified xsi:type="dcterms:W3CDTF">2025-09-09T01:04:49Z</dcterms:modified>
</cp:coreProperties>
</file>